
<file path=[Content_Types].xml><?xml version="1.0" encoding="utf-8"?>
<Types xmlns="http://schemas.openxmlformats.org/package/2006/content-types">
  <Default Extension="png" ContentType="image/png"/>
  <Default Extension="MPG" ContentType="video/mp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9" r:id="rId24"/>
    <p:sldId id="282" r:id="rId25"/>
    <p:sldId id="283" r:id="rId26"/>
    <p:sldId id="278" r:id="rId27"/>
    <p:sldId id="280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5" r:id="rId36"/>
    <p:sldId id="291" r:id="rId37"/>
    <p:sldId id="292" r:id="rId38"/>
    <p:sldId id="293" r:id="rId39"/>
    <p:sldId id="294" r:id="rId40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2010" y="-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Cantilever_Lab_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Cantilever_Lab_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Frequency for Thinner Material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Sheet1!$A$5:$A$15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Sheet1!$D$5:$D$15</c:f>
              <c:numCache>
                <c:formatCode>0.00000</c:formatCode>
                <c:ptCount val="11"/>
                <c:pt idx="0">
                  <c:v>4.9000000000000004</c:v>
                </c:pt>
                <c:pt idx="1">
                  <c:v>3.8</c:v>
                </c:pt>
                <c:pt idx="2">
                  <c:v>3.2</c:v>
                </c:pt>
                <c:pt idx="3">
                  <c:v>3</c:v>
                </c:pt>
                <c:pt idx="4">
                  <c:v>2.4</c:v>
                </c:pt>
                <c:pt idx="5">
                  <c:v>2.2000000000000002</c:v>
                </c:pt>
                <c:pt idx="6">
                  <c:v>1.9</c:v>
                </c:pt>
                <c:pt idx="7">
                  <c:v>1.7</c:v>
                </c:pt>
                <c:pt idx="8">
                  <c:v>1.4</c:v>
                </c:pt>
                <c:pt idx="9">
                  <c:v>1.1000000000000001</c:v>
                </c:pt>
                <c:pt idx="10">
                  <c:v>0.8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135360"/>
        <c:axId val="193137280"/>
      </c:scatterChart>
      <c:valAx>
        <c:axId val="193135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units added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3137280"/>
        <c:crosses val="autoZero"/>
        <c:crossBetween val="midCat"/>
      </c:valAx>
      <c:valAx>
        <c:axId val="19313728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Frequency (Hz)</a:t>
                </a:r>
              </a:p>
            </c:rich>
          </c:tx>
          <c:layout/>
          <c:overlay val="0"/>
        </c:title>
        <c:numFmt formatCode="0.00000" sourceLinked="1"/>
        <c:majorTickMark val="out"/>
        <c:minorTickMark val="none"/>
        <c:tickLblPos val="nextTo"/>
        <c:crossAx val="19313536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Frequency for Thicker Material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Sheet1!$A$24:$A$34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Sheet1!$D$24:$D$34</c:f>
              <c:numCache>
                <c:formatCode>0.00000</c:formatCode>
                <c:ptCount val="11"/>
                <c:pt idx="0">
                  <c:v>3.8</c:v>
                </c:pt>
                <c:pt idx="1">
                  <c:v>3</c:v>
                </c:pt>
                <c:pt idx="2">
                  <c:v>2.8</c:v>
                </c:pt>
                <c:pt idx="3">
                  <c:v>2.6</c:v>
                </c:pt>
                <c:pt idx="4">
                  <c:v>2.4</c:v>
                </c:pt>
                <c:pt idx="5">
                  <c:v>2.2000000000000002</c:v>
                </c:pt>
                <c:pt idx="6">
                  <c:v>2</c:v>
                </c:pt>
                <c:pt idx="7">
                  <c:v>1.8</c:v>
                </c:pt>
                <c:pt idx="8">
                  <c:v>1.6</c:v>
                </c:pt>
                <c:pt idx="9">
                  <c:v>1.4</c:v>
                </c:pt>
                <c:pt idx="10">
                  <c:v>1.2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18784"/>
        <c:axId val="38520704"/>
      </c:scatterChart>
      <c:valAx>
        <c:axId val="38518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units added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8520704"/>
        <c:crosses val="autoZero"/>
        <c:crossBetween val="midCat"/>
      </c:valAx>
      <c:valAx>
        <c:axId val="3852070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Frequency (Hz)</a:t>
                </a:r>
              </a:p>
            </c:rich>
          </c:tx>
          <c:layout/>
          <c:overlay val="0"/>
        </c:title>
        <c:numFmt formatCode="0.00000" sourceLinked="1"/>
        <c:majorTickMark val="out"/>
        <c:minorTickMark val="none"/>
        <c:tickLblPos val="nextTo"/>
        <c:crossAx val="3851878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A7DE2-781B-42E0-A52A-1086A87BDC85}" type="datetimeFigureOut">
              <a:rPr lang="en-US" smtClean="0"/>
              <a:t>8/1/2013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06906-03F5-4857-9CB3-404661334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0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6218863"/>
            <a:ext cx="686331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14350" y="2336802"/>
            <a:ext cx="5829300" cy="243968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14350" y="4815476"/>
            <a:ext cx="5829300" cy="1599605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824" y="6604000"/>
            <a:ext cx="6860824" cy="2549451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DA25A2-862C-4806-9C95-DF4389CEE212}" type="datetime1">
              <a:rPr lang="en-US" smtClean="0"/>
              <a:t>8/1/2013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75106"/>
            <a:ext cx="6172200" cy="584809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E0C173-770F-42F8-A1C9-53074DF7271A}" type="datetime1">
              <a:rPr lang="en-US" smtClean="0"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33010" y="366187"/>
            <a:ext cx="1333103" cy="745701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743450" cy="745701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38AA2D-E930-4097-9A0F-BD50C99CB5ED}" type="datetime1">
              <a:rPr lang="en-US" smtClean="0"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FB8FB-D536-4D60-A1B8-B882B1EA54CA}" type="datetime1">
              <a:rPr lang="en-US" smtClean="0"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2" y="1412949"/>
            <a:ext cx="5829300" cy="24384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035" y="3908949"/>
            <a:ext cx="3429000" cy="1939851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419BBD-3BD6-422D-B4F7-6EB4E2072ABE}" type="datetime1">
              <a:rPr lang="en-US" smtClean="0"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2727510" y="4007296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2587698" y="4007296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9751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9751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37640B-E536-4273-9570-7F09A406B390}" type="datetime1">
              <a:rPr lang="en-US" smtClean="0"/>
              <a:t>8/1/2013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7213600"/>
            <a:ext cx="3030141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70" y="7213600"/>
            <a:ext cx="3031331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1925726"/>
            <a:ext cx="3030141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925726"/>
            <a:ext cx="3031331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6BEE90-3C0F-4374-A4B6-561A37608B19}" type="datetime1">
              <a:rPr lang="en-US" smtClean="0"/>
              <a:t>8/1/2013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4C4D92-CC92-4FBD-9F2A-F3A9B2D2455C}" type="datetime1">
              <a:rPr lang="en-US" smtClean="0"/>
              <a:t>8/1/2013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0B4184-0B90-406A-86D0-C80A035D1CEB}" type="datetime1">
              <a:rPr lang="en-US" smtClean="0"/>
              <a:t>8/1/2013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502400"/>
            <a:ext cx="5611332" cy="6096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314700" y="7140136"/>
            <a:ext cx="2980944" cy="12192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365760"/>
            <a:ext cx="5609844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45274" y="8543925"/>
            <a:ext cx="1440180" cy="487680"/>
          </a:xfrm>
        </p:spPr>
        <p:txBody>
          <a:bodyPr/>
          <a:lstStyle>
            <a:extLst/>
          </a:lstStyle>
          <a:p>
            <a:fld id="{24BB9FAE-7E48-4B18-B965-B8D9A95D0E7F}" type="datetime1">
              <a:rPr lang="en-US" smtClean="0"/>
              <a:t>8/1/2013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924" y="7257870"/>
            <a:ext cx="5372100" cy="864309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" y="253291"/>
            <a:ext cx="6515100" cy="58521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AADF76B-5E36-4223-BBB2-9D4E3371413E}" type="datetime1">
              <a:rPr lang="en-US" smtClean="0"/>
              <a:t>8/1/2013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5054" y="8543926"/>
            <a:ext cx="1763011" cy="4868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6486830"/>
            <a:ext cx="6056574" cy="750229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74455" y="7926582"/>
            <a:ext cx="3705468" cy="12281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364288" y="7918681"/>
            <a:ext cx="2767838" cy="124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6498084" y="6651253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6358272" y="6651253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374455" y="7926582"/>
            <a:ext cx="3705468" cy="12281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364288" y="7918681"/>
            <a:ext cx="2767838" cy="124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1975105"/>
            <a:ext cx="6172200" cy="6034617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045274" y="8543925"/>
            <a:ext cx="1440180" cy="48768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A4EB4AB-6568-408A-9F0B-33124D3033C2}" type="datetime1">
              <a:rPr lang="en-US" smtClean="0"/>
              <a:t>8/1/2013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285054" y="8543926"/>
            <a:ext cx="1763011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6485454" y="8543926"/>
            <a:ext cx="274320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F2CBC77-294B-4366-8599-C9EEEE195A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M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Notebook</a:t>
            </a:r>
            <a:br>
              <a:rPr lang="en-US" dirty="0" smtClean="0"/>
            </a:br>
            <a:r>
              <a:rPr lang="en-US" dirty="0" smtClean="0"/>
              <a:t>METC-143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Kevin Keating</a:t>
            </a:r>
          </a:p>
          <a:p>
            <a:r>
              <a:rPr lang="en-US" dirty="0" smtClean="0"/>
              <a:t>08/01/2013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0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#3 continued</a:t>
            </a:r>
            <a:endParaRPr lang="en-US" sz="2400" b="0" dirty="0">
              <a:effectLst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467683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9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740975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#3 continued</a:t>
            </a:r>
            <a:endParaRPr lang="en-US" sz="2400" b="0" dirty="0"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160" y="1973737"/>
            <a:ext cx="4114800" cy="3367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6389" y="2208237"/>
            <a:ext cx="4105702" cy="291465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52" y="6111227"/>
            <a:ext cx="51433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6518" y="1151046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Pressure gauge </a:t>
            </a:r>
            <a:r>
              <a:rPr lang="en-US" sz="1200" dirty="0" smtClean="0"/>
              <a:t>red arrows shows </a:t>
            </a:r>
            <a:r>
              <a:rPr lang="en-US" sz="1200" dirty="0" smtClean="0"/>
              <a:t>break </a:t>
            </a:r>
            <a:r>
              <a:rPr lang="en-US" sz="1200" dirty="0" smtClean="0"/>
              <a:t>psi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1915" y="1227989"/>
            <a:ext cx="2914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Shear Test Setup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150414" y="5882337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Test specimen after testing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54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#3 continued</a:t>
            </a:r>
            <a:endParaRPr lang="en-US" sz="2400" b="0" dirty="0">
              <a:effectLst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6294"/>
            <a:ext cx="5943600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337483"/>
              </p:ext>
            </p:extLst>
          </p:nvPr>
        </p:nvGraphicFramePr>
        <p:xfrm>
          <a:off x="533400" y="2024513"/>
          <a:ext cx="6172199" cy="59781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6047"/>
                <a:gridCol w="976686"/>
                <a:gridCol w="952541"/>
                <a:gridCol w="855355"/>
                <a:gridCol w="698409"/>
                <a:gridCol w="830606"/>
                <a:gridCol w="722555"/>
              </a:tblGrid>
              <a:tr h="3760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u="sng" dirty="0">
                          <a:effectLst/>
                        </a:rPr>
                        <a:t>Pressure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u="sng">
                          <a:effectLst/>
                        </a:rPr>
                        <a:t>Shear Force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u="sng">
                          <a:effectLst/>
                        </a:rPr>
                        <a:t>Shear Sress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9417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176556.407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17324.719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1/16in Aluminum Specimen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TEST # 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450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46735.52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4585.955 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1/32in Aluminum Specimen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Surface Area =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  89/907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u="sng">
                          <a:effectLst/>
                        </a:rPr>
                        <a:t>Pressure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u="sng">
                          <a:effectLst/>
                        </a:rPr>
                        <a:t>Shear Force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u="sng">
                          <a:effectLst/>
                        </a:rPr>
                        <a:t>Shear Sress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176556.407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17324.719 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1/16in Aluminum Specimen 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TEST # 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450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46735.52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4585.955 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1/32in Aluminum Specimen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Surface Area =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  89/907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u="sng">
                          <a:effectLst/>
                        </a:rPr>
                        <a:t>Pressure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u="sng">
                          <a:effectLst/>
                        </a:rPr>
                        <a:t>Shear Force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u="sng">
                          <a:effectLst/>
                        </a:rPr>
                        <a:t>Shear Sress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176556.407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17324.719 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1/16in Aluminum Specimen 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TEST # 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450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46735.52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4585.955 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1/32in Aluminum Specimen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3579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  <a:tr h="1965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Surface Area =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  89/907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47" marR="7847" marT="13280" marB="0" anchor="b"/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42900" y="200342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79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#3 continued</a:t>
            </a:r>
            <a:endParaRPr lang="en-US" sz="2400" b="0" dirty="0">
              <a:effectLst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4" y="2057400"/>
            <a:ext cx="5943600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96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Lab #4 </a:t>
            </a:r>
            <a:br>
              <a:rPr lang="en-US" dirty="0" smtClean="0"/>
            </a:br>
            <a:r>
              <a:rPr lang="en-US" dirty="0" err="1" smtClean="0"/>
              <a:t>Brinell</a:t>
            </a:r>
            <a:r>
              <a:rPr lang="en-US" dirty="0" smtClean="0"/>
              <a:t> Hardness Test</a:t>
            </a:r>
            <a:br>
              <a:rPr lang="en-US" dirty="0" smtClean="0"/>
            </a:br>
            <a:r>
              <a:rPr lang="en-US" sz="2200" dirty="0" smtClean="0"/>
              <a:t>06/25/13</a:t>
            </a:r>
            <a:endParaRPr lang="en-US" sz="2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397125"/>
            <a:ext cx="5943600" cy="434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0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#4</a:t>
            </a:r>
            <a:r>
              <a:rPr lang="en-US" sz="2400" b="0" dirty="0">
                <a:effectLst/>
              </a:rPr>
              <a:t> </a:t>
            </a:r>
            <a:r>
              <a:rPr lang="en-US" sz="2400" b="0" dirty="0" smtClean="0">
                <a:effectLst/>
              </a:rPr>
              <a:t>continued</a:t>
            </a:r>
            <a:endParaRPr lang="en-US" sz="2400" b="0" dirty="0">
              <a:effectLst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76400"/>
            <a:ext cx="5943600" cy="654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92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#4 continued</a:t>
            </a:r>
            <a:endParaRPr lang="en-US" sz="2400" b="0" dirty="0">
              <a:effectLst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76400"/>
            <a:ext cx="59436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46400"/>
            <a:ext cx="1850021" cy="187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0" y="2946400"/>
            <a:ext cx="1699743" cy="187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34" y="5486400"/>
            <a:ext cx="2593976" cy="281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2650" y="4832348"/>
            <a:ext cx="1702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Copper Specimen</a:t>
            </a:r>
          </a:p>
          <a:p>
            <a:pPr algn="ctr"/>
            <a:r>
              <a:rPr lang="en-US" sz="1400" dirty="0" smtClean="0"/>
              <a:t>after testing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178951" y="4816474"/>
            <a:ext cx="202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Aluminum Specimen </a:t>
            </a:r>
          </a:p>
          <a:p>
            <a:pPr algn="ctr"/>
            <a:r>
              <a:rPr lang="en-US" sz="1400" dirty="0" smtClean="0"/>
              <a:t>After testing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670717" y="8300199"/>
            <a:ext cx="24490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Pressure Gauge showing 500 psi as per specifications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9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#4 continued</a:t>
            </a:r>
            <a:endParaRPr lang="en-US" sz="2400" b="0" dirty="0">
              <a:effectLst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05244"/>
            <a:ext cx="4114799" cy="699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2971800"/>
            <a:ext cx="16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Brinell</a:t>
            </a:r>
            <a:r>
              <a:rPr lang="en-US" dirty="0" smtClean="0"/>
              <a:t> Hardness Test with Aluminum specimen</a:t>
            </a:r>
          </a:p>
          <a:p>
            <a:pPr algn="ctr"/>
            <a:r>
              <a:rPr lang="en-US" dirty="0" smtClean="0"/>
              <a:t>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3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#4 continued</a:t>
            </a:r>
            <a:endParaRPr lang="en-US" sz="2400" b="0" dirty="0">
              <a:effectLst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88" y="5306666"/>
            <a:ext cx="4703715" cy="27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88" y="2438400"/>
            <a:ext cx="470371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1752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Brinell</a:t>
            </a:r>
            <a:r>
              <a:rPr lang="en-US" dirty="0" smtClean="0"/>
              <a:t> Hardness Test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59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#4 continued</a:t>
            </a:r>
            <a:endParaRPr lang="en-US" sz="2400" b="0" dirty="0">
              <a:effectLst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28800"/>
            <a:ext cx="5943600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4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100" y="2476500"/>
            <a:ext cx="6172200" cy="5181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919816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Lab #1</a:t>
            </a:r>
            <a:br>
              <a:rPr lang="en-US" sz="2800" dirty="0" smtClean="0"/>
            </a:br>
            <a:r>
              <a:rPr lang="en-US" sz="2800" dirty="0" smtClean="0"/>
              <a:t> Verifying the Parts and Specimens for the </a:t>
            </a:r>
            <a:r>
              <a:rPr lang="en-US" sz="2800" dirty="0" err="1" smtClean="0"/>
              <a:t>Amatrol</a:t>
            </a:r>
            <a:r>
              <a:rPr lang="en-US" sz="2800" dirty="0" smtClean="0"/>
              <a:t> T9014</a:t>
            </a:r>
            <a:br>
              <a:rPr lang="en-US" sz="2800" dirty="0" smtClean="0"/>
            </a:br>
            <a:r>
              <a:rPr lang="en-US" sz="2000" dirty="0" smtClean="0"/>
              <a:t>06/13/2013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Lab #5</a:t>
            </a:r>
            <a:br>
              <a:rPr lang="en-US" dirty="0" smtClean="0"/>
            </a:br>
            <a:r>
              <a:rPr lang="en-US" dirty="0" smtClean="0"/>
              <a:t>Tensile Stress Test</a:t>
            </a:r>
            <a:br>
              <a:rPr lang="en-US" dirty="0" smtClean="0"/>
            </a:br>
            <a:r>
              <a:rPr lang="en-US" sz="2700" dirty="0" smtClean="0"/>
              <a:t>7/2/13</a:t>
            </a:r>
            <a:endParaRPr lang="en-US" sz="27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7" y="2133600"/>
            <a:ext cx="59436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1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#5 continued</a:t>
            </a:r>
            <a:endParaRPr lang="en-US" sz="2400" b="0" dirty="0">
              <a:effectLst/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04975"/>
            <a:ext cx="59436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6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#5 continued</a:t>
            </a:r>
            <a:endParaRPr lang="en-US" sz="2400" b="0" dirty="0">
              <a:effectLst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 bwMode="auto">
          <a:xfrm>
            <a:off x="460375" y="1600200"/>
            <a:ext cx="6399213" cy="6307138"/>
            <a:chOff x="290" y="1008"/>
            <a:chExt cx="4031" cy="3973"/>
          </a:xfrm>
        </p:grpSpPr>
        <p:sp>
          <p:nvSpPr>
            <p:cNvPr id="6" name="AutoShape 4"/>
            <p:cNvSpPr>
              <a:spLocks noChangeAspect="1" noChangeArrowheads="1" noTextEdit="1"/>
            </p:cNvSpPr>
            <p:nvPr/>
          </p:nvSpPr>
          <p:spPr bwMode="auto">
            <a:xfrm>
              <a:off x="290" y="1008"/>
              <a:ext cx="3744" cy="3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300" y="2042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34" y="2182"/>
              <a:ext cx="62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32" y="2188"/>
              <a:ext cx="9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578" y="2182"/>
              <a:ext cx="14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52" y="2182"/>
              <a:ext cx="3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ttach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949" y="2182"/>
              <a:ext cx="32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the anvil to the bottom of the steel specimen just below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78" y="2351"/>
              <a:ext cx="14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the bottom of the cutout.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913" y="2351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34" y="2522"/>
              <a:ext cx="9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5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7</a:t>
              </a: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32" y="2528"/>
              <a:ext cx="9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78" y="2522"/>
              <a:ext cx="239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Slide the specimen into the top clevis and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767" y="2522"/>
              <a:ext cx="12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attach by inserting a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78" y="2691"/>
              <a:ext cx="24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dowel pin through the clevis and specimen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804" y="2691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34" y="2861"/>
              <a:ext cx="9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532" y="2867"/>
              <a:ext cx="9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578" y="2861"/>
              <a:ext cx="221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Release the pressure from the hydrauli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599" y="2861"/>
              <a:ext cx="132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 pump by turning the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78" y="3030"/>
              <a:ext cx="224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pressure relief valve counter clockwise.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623" y="3030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34" y="3201"/>
              <a:ext cx="9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9.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32" y="3207"/>
              <a:ext cx="9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578" y="3201"/>
              <a:ext cx="145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Adjust the bottom spider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882" y="3201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1911" y="3201"/>
              <a:ext cx="22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assembly and insert the bottom part of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56" name="Rectangle 31"/>
            <p:cNvSpPr>
              <a:spLocks noChangeArrowheads="1"/>
            </p:cNvSpPr>
            <p:nvPr/>
          </p:nvSpPr>
          <p:spPr bwMode="auto">
            <a:xfrm>
              <a:off x="578" y="3370"/>
              <a:ext cx="209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the specimen into the bottom clevis.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57" name="Rectangle 32"/>
            <p:cNvSpPr>
              <a:spLocks noChangeArrowheads="1"/>
            </p:cNvSpPr>
            <p:nvPr/>
          </p:nvSpPr>
          <p:spPr bwMode="auto">
            <a:xfrm>
              <a:off x="2482" y="3370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59" name="Rectangle 33"/>
            <p:cNvSpPr>
              <a:spLocks noChangeArrowheads="1"/>
            </p:cNvSpPr>
            <p:nvPr/>
          </p:nvSpPr>
          <p:spPr bwMode="auto">
            <a:xfrm>
              <a:off x="434" y="3540"/>
              <a:ext cx="15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5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10</a:t>
              </a: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0" name="Rectangle 34"/>
            <p:cNvSpPr>
              <a:spLocks noChangeArrowheads="1"/>
            </p:cNvSpPr>
            <p:nvPr/>
          </p:nvSpPr>
          <p:spPr bwMode="auto">
            <a:xfrm>
              <a:off x="532" y="3546"/>
              <a:ext cx="9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1" name="Rectangle 35"/>
            <p:cNvSpPr>
              <a:spLocks noChangeArrowheads="1"/>
            </p:cNvSpPr>
            <p:nvPr/>
          </p:nvSpPr>
          <p:spPr bwMode="auto">
            <a:xfrm>
              <a:off x="578" y="3540"/>
              <a:ext cx="311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The pressure hoses going from the pump to the jack should be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2" name="Rectangle 36"/>
            <p:cNvSpPr>
              <a:spLocks noChangeArrowheads="1"/>
            </p:cNvSpPr>
            <p:nvPr/>
          </p:nvSpPr>
          <p:spPr bwMode="auto">
            <a:xfrm>
              <a:off x="578" y="3711"/>
              <a:ext cx="283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checked so the cylinder is pulling and not pushing.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3" name="Rectangle 37"/>
            <p:cNvSpPr>
              <a:spLocks noChangeArrowheads="1"/>
            </p:cNvSpPr>
            <p:nvPr/>
          </p:nvSpPr>
          <p:spPr bwMode="auto">
            <a:xfrm>
              <a:off x="3186" y="3711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4" name="Rectangle 38"/>
            <p:cNvSpPr>
              <a:spLocks noChangeArrowheads="1"/>
            </p:cNvSpPr>
            <p:nvPr/>
          </p:nvSpPr>
          <p:spPr bwMode="auto">
            <a:xfrm>
              <a:off x="3215" y="3711"/>
              <a:ext cx="9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Switch hoses if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5" name="Rectangle 39"/>
            <p:cNvSpPr>
              <a:spLocks noChangeArrowheads="1"/>
            </p:cNvSpPr>
            <p:nvPr/>
          </p:nvSpPr>
          <p:spPr bwMode="auto">
            <a:xfrm>
              <a:off x="578" y="3880"/>
              <a:ext cx="65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necessary.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6" name="Rectangle 40"/>
            <p:cNvSpPr>
              <a:spLocks noChangeArrowheads="1"/>
            </p:cNvSpPr>
            <p:nvPr/>
          </p:nvSpPr>
          <p:spPr bwMode="auto">
            <a:xfrm>
              <a:off x="1124" y="3880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7" name="Rectangle 41"/>
            <p:cNvSpPr>
              <a:spLocks noChangeArrowheads="1"/>
            </p:cNvSpPr>
            <p:nvPr/>
          </p:nvSpPr>
          <p:spPr bwMode="auto">
            <a:xfrm>
              <a:off x="434" y="4049"/>
              <a:ext cx="15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11.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8" name="Rectangle 42"/>
            <p:cNvSpPr>
              <a:spLocks noChangeArrowheads="1"/>
            </p:cNvSpPr>
            <p:nvPr/>
          </p:nvSpPr>
          <p:spPr bwMode="auto">
            <a:xfrm>
              <a:off x="532" y="4055"/>
              <a:ext cx="1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69" name="Rectangle 43"/>
            <p:cNvSpPr>
              <a:spLocks noChangeArrowheads="1"/>
            </p:cNvSpPr>
            <p:nvPr/>
          </p:nvSpPr>
          <p:spPr bwMode="auto">
            <a:xfrm>
              <a:off x="578" y="4049"/>
              <a:ext cx="20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Set the red indicator arrow to zero.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70" name="Rectangle 44"/>
            <p:cNvSpPr>
              <a:spLocks noChangeArrowheads="1"/>
            </p:cNvSpPr>
            <p:nvPr/>
          </p:nvSpPr>
          <p:spPr bwMode="auto">
            <a:xfrm>
              <a:off x="2409" y="4049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71" name="Rectangle 45"/>
            <p:cNvSpPr>
              <a:spLocks noChangeArrowheads="1"/>
            </p:cNvSpPr>
            <p:nvPr/>
          </p:nvSpPr>
          <p:spPr bwMode="auto">
            <a:xfrm>
              <a:off x="434" y="4220"/>
              <a:ext cx="15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12.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72" name="Rectangle 46"/>
            <p:cNvSpPr>
              <a:spLocks noChangeArrowheads="1"/>
            </p:cNvSpPr>
            <p:nvPr/>
          </p:nvSpPr>
          <p:spPr bwMode="auto">
            <a:xfrm>
              <a:off x="532" y="4226"/>
              <a:ext cx="9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73" name="Rectangle 47"/>
            <p:cNvSpPr>
              <a:spLocks noChangeArrowheads="1"/>
            </p:cNvSpPr>
            <p:nvPr/>
          </p:nvSpPr>
          <p:spPr bwMode="auto">
            <a:xfrm>
              <a:off x="578" y="4220"/>
              <a:ext cx="291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Close the pressure relief valve by turning clockwise.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74" name="Rectangle 48"/>
            <p:cNvSpPr>
              <a:spLocks noChangeArrowheads="1"/>
            </p:cNvSpPr>
            <p:nvPr/>
          </p:nvSpPr>
          <p:spPr bwMode="auto">
            <a:xfrm>
              <a:off x="3260" y="4220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75" name="Rectangle 49"/>
            <p:cNvSpPr>
              <a:spLocks noChangeArrowheads="1"/>
            </p:cNvSpPr>
            <p:nvPr/>
          </p:nvSpPr>
          <p:spPr bwMode="auto">
            <a:xfrm>
              <a:off x="434" y="4390"/>
              <a:ext cx="15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5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13</a:t>
              </a: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76" name="Rectangle 50"/>
            <p:cNvSpPr>
              <a:spLocks noChangeArrowheads="1"/>
            </p:cNvSpPr>
            <p:nvPr/>
          </p:nvSpPr>
          <p:spPr bwMode="auto">
            <a:xfrm>
              <a:off x="532" y="4396"/>
              <a:ext cx="9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77" name="Rectangle 51"/>
            <p:cNvSpPr>
              <a:spLocks noChangeArrowheads="1"/>
            </p:cNvSpPr>
            <p:nvPr/>
          </p:nvSpPr>
          <p:spPr bwMode="auto">
            <a:xfrm>
              <a:off x="578" y="4390"/>
              <a:ext cx="37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Using the hand pump increase the pressure by 200 psi increments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78" name="Rectangle 52"/>
            <p:cNvSpPr>
              <a:spLocks noChangeArrowheads="1"/>
            </p:cNvSpPr>
            <p:nvPr/>
          </p:nvSpPr>
          <p:spPr bwMode="auto">
            <a:xfrm>
              <a:off x="578" y="4559"/>
              <a:ext cx="22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and record the length of the specimen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79" name="Rectangle 53"/>
            <p:cNvSpPr>
              <a:spLocks noChangeArrowheads="1"/>
            </p:cNvSpPr>
            <p:nvPr/>
          </p:nvSpPr>
          <p:spPr bwMode="auto">
            <a:xfrm>
              <a:off x="2601" y="4559"/>
              <a:ext cx="14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at each increment using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80" name="Rectangle 54"/>
            <p:cNvSpPr>
              <a:spLocks noChangeArrowheads="1"/>
            </p:cNvSpPr>
            <p:nvPr/>
          </p:nvSpPr>
          <p:spPr bwMode="auto">
            <a:xfrm>
              <a:off x="578" y="4728"/>
              <a:ext cx="4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the mi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81" name="Rectangle 55"/>
            <p:cNvSpPr>
              <a:spLocks noChangeArrowheads="1"/>
            </p:cNvSpPr>
            <p:nvPr/>
          </p:nvSpPr>
          <p:spPr bwMode="auto">
            <a:xfrm>
              <a:off x="912" y="4728"/>
              <a:ext cx="61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crometer.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82" name="Rectangle 56"/>
            <p:cNvSpPr>
              <a:spLocks noChangeArrowheads="1"/>
            </p:cNvSpPr>
            <p:nvPr/>
          </p:nvSpPr>
          <p:spPr bwMode="auto">
            <a:xfrm>
              <a:off x="1428" y="4728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513" name="Picture 5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014"/>
              <a:ext cx="1722" cy="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4" name="Picture 5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014"/>
              <a:ext cx="1722" cy="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164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#5 continued</a:t>
            </a:r>
            <a:endParaRPr lang="en-US" sz="2400" b="0" dirty="0"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739739"/>
              </p:ext>
            </p:extLst>
          </p:nvPr>
        </p:nvGraphicFramePr>
        <p:xfrm>
          <a:off x="228600" y="1905000"/>
          <a:ext cx="6172200" cy="50657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9288"/>
                <a:gridCol w="1441503"/>
                <a:gridCol w="891777"/>
                <a:gridCol w="1236884"/>
                <a:gridCol w="586374"/>
                <a:gridCol w="586374"/>
              </a:tblGrid>
              <a:tr h="192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Stress Strain Data Sheet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Test Specimen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Type: Steel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Dimensions: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Gage Length=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inches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Cross-Sectional Area: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in²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4931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Increment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Pump Pressure (ps)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Cylinder Force (lbs)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Micrometer Reading (inches)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Gage Length (inches)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Stress (psi)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1.001667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1.002333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1.003333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1.004333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1.005333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1.007667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3.102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833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1.068667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  <a:tr h="192499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Broke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67" marR="9167" marT="916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29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#5 continued</a:t>
            </a:r>
            <a:endParaRPr lang="en-US" sz="2400" b="0" dirty="0"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596348"/>
              </p:ext>
            </p:extLst>
          </p:nvPr>
        </p:nvGraphicFramePr>
        <p:xfrm>
          <a:off x="914400" y="1981200"/>
          <a:ext cx="4724402" cy="4985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191"/>
                <a:gridCol w="609191"/>
                <a:gridCol w="609191"/>
                <a:gridCol w="609191"/>
                <a:gridCol w="1154924"/>
                <a:gridCol w="1132714"/>
              </a:tblGrid>
              <a:tr h="2000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Stress Strain Data Sheet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Test Specimen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Type: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Aluminum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Dimensions: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Gage Length=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inches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Cross-Sectional Area: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in²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Increment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Pump Pressure (ps)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Cylinder Force (lbs)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Micrometer Reading (inches)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Gage Length (inches)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Stress (psi)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1.000333333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1.003333333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1.033333333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3.103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1.034333333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1.035333333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1.036333333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1.069333333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1.072666667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3.422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1.140666667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3.503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1.167666667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0.819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3.819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1.273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Broke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58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#5 continued</a:t>
            </a:r>
            <a:endParaRPr lang="en-US" sz="2400" b="0" dirty="0">
              <a:effectLst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480060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8" y="1807949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94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#5 continued</a:t>
            </a:r>
            <a:endParaRPr lang="en-US" sz="2400" b="0" dirty="0">
              <a:effectLst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1" y="2057400"/>
            <a:ext cx="59436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0575" y="5254625"/>
            <a:ext cx="3632200" cy="2724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0442" y="4386965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Specimens after test;</a:t>
            </a:r>
          </a:p>
          <a:p>
            <a:pPr algn="ctr"/>
            <a:r>
              <a:rPr lang="en-US" sz="1200" b="1" dirty="0" smtClean="0"/>
              <a:t>Aluminum (left Steel (right)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7970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Lab #6</a:t>
            </a:r>
            <a:br>
              <a:rPr lang="en-US" dirty="0" smtClean="0"/>
            </a:br>
            <a:r>
              <a:rPr lang="en-US" dirty="0" smtClean="0"/>
              <a:t>Data Acquisition</a:t>
            </a:r>
            <a:br>
              <a:rPr lang="en-US" dirty="0" smtClean="0"/>
            </a:br>
            <a:r>
              <a:rPr lang="en-US" sz="2700" dirty="0" smtClean="0"/>
              <a:t>7/9/13</a:t>
            </a:r>
            <a:endParaRPr lang="en-US" sz="27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05000"/>
            <a:ext cx="5943600" cy="642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0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#6 continued</a:t>
            </a:r>
            <a:endParaRPr lang="en-US" sz="2400" b="0" dirty="0">
              <a:effectLst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73213"/>
            <a:ext cx="5943600" cy="599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47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#6 continued</a:t>
            </a:r>
            <a:endParaRPr lang="en-US" sz="2400" b="0" dirty="0">
              <a:effectLst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9" y="2537338"/>
            <a:ext cx="288373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81600"/>
            <a:ext cx="3206574" cy="280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485" y="20574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Aluminum Tensile Test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005537" y="4803577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Steel Tensile Test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2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3" y="5181600"/>
            <a:ext cx="56705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8" y="1284927"/>
            <a:ext cx="5943600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24416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#1 Continued</a:t>
            </a:r>
            <a:endParaRPr lang="en-US" sz="2400" b="0" dirty="0">
              <a:effectLst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Lab #7</a:t>
            </a:r>
            <a:br>
              <a:rPr lang="en-US" dirty="0" smtClean="0"/>
            </a:br>
            <a:r>
              <a:rPr lang="en-US" dirty="0" smtClean="0"/>
              <a:t>Compression Test</a:t>
            </a:r>
            <a:br>
              <a:rPr lang="en-US" dirty="0" smtClean="0"/>
            </a:br>
            <a:r>
              <a:rPr lang="en-US" sz="2700" dirty="0" smtClean="0"/>
              <a:t>7/16/13</a:t>
            </a:r>
            <a:endParaRPr lang="en-US" sz="27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8" y="1981200"/>
            <a:ext cx="5943600" cy="597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8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#7 continued</a:t>
            </a:r>
            <a:endParaRPr lang="en-US" sz="2400" b="0" dirty="0">
              <a:effectLst/>
            </a:endParaRP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460375" y="1473200"/>
            <a:ext cx="6073775" cy="6196013"/>
            <a:chOff x="290" y="928"/>
            <a:chExt cx="3826" cy="3903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90" y="928"/>
              <a:ext cx="3744" cy="3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722" y="928"/>
              <a:ext cx="9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4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820" y="935"/>
              <a:ext cx="9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866" y="928"/>
              <a:ext cx="887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Slide the 6 inch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1687" y="928"/>
              <a:ext cx="325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post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943" y="928"/>
              <a:ext cx="40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spacer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2284" y="928"/>
              <a:ext cx="9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2313" y="928"/>
              <a:ext cx="1803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through the hole in the center of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866" y="1107"/>
              <a:ext cx="3020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the support spacer and attach the post to the top spider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866" y="1288"/>
              <a:ext cx="17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976" y="1288"/>
              <a:ext cx="1775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sembly using the top hand screw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2686" y="1288"/>
              <a:ext cx="9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722" y="1467"/>
              <a:ext cx="9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5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820" y="1474"/>
              <a:ext cx="9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866" y="1467"/>
              <a:ext cx="321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Attach the bottom compression adapter to the lower spider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866" y="1646"/>
              <a:ext cx="219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bracket using the threads in the cylinder.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2994" y="1646"/>
              <a:ext cx="9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722" y="3832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807" y="3840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1828" y="3832"/>
              <a:ext cx="8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722" y="3957"/>
              <a:ext cx="8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6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807" y="3965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866" y="3957"/>
              <a:ext cx="197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Release hydraulic pressure by turning the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2777" y="3957"/>
              <a:ext cx="132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Pressure relief valve on the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866" y="4114"/>
              <a:ext cx="16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hydraulic pump counterclockwise.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>
              <a:off x="2421" y="4114"/>
              <a:ext cx="8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722" y="4271"/>
              <a:ext cx="8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7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0" name="Rectangle 33"/>
            <p:cNvSpPr>
              <a:spLocks noChangeArrowheads="1"/>
            </p:cNvSpPr>
            <p:nvPr/>
          </p:nvSpPr>
          <p:spPr bwMode="auto">
            <a:xfrm>
              <a:off x="807" y="4279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1" name="Rectangle 34"/>
            <p:cNvSpPr>
              <a:spLocks noChangeArrowheads="1"/>
            </p:cNvSpPr>
            <p:nvPr/>
          </p:nvSpPr>
          <p:spPr bwMode="auto">
            <a:xfrm>
              <a:off x="866" y="4271"/>
              <a:ext cx="324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Place the aluminum compression specimen in the upper compression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4" name="Rectangle 35"/>
            <p:cNvSpPr>
              <a:spLocks noChangeArrowheads="1"/>
            </p:cNvSpPr>
            <p:nvPr/>
          </p:nvSpPr>
          <p:spPr bwMode="auto">
            <a:xfrm>
              <a:off x="866" y="4428"/>
              <a:ext cx="266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adapter and bring the lower adapter fitting up to meet it.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5" name="Rectangle 36"/>
            <p:cNvSpPr>
              <a:spLocks noChangeArrowheads="1"/>
            </p:cNvSpPr>
            <p:nvPr/>
          </p:nvSpPr>
          <p:spPr bwMode="auto">
            <a:xfrm>
              <a:off x="3470" y="4428"/>
              <a:ext cx="8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6" name="Rectangle 37"/>
            <p:cNvSpPr>
              <a:spLocks noChangeArrowheads="1"/>
            </p:cNvSpPr>
            <p:nvPr/>
          </p:nvSpPr>
          <p:spPr bwMode="auto">
            <a:xfrm>
              <a:off x="722" y="4586"/>
              <a:ext cx="8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8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7" name="Rectangle 38"/>
            <p:cNvSpPr>
              <a:spLocks noChangeArrowheads="1"/>
            </p:cNvSpPr>
            <p:nvPr/>
          </p:nvSpPr>
          <p:spPr bwMode="auto">
            <a:xfrm>
              <a:off x="807" y="4594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8" name="Rectangle 39"/>
            <p:cNvSpPr>
              <a:spLocks noChangeArrowheads="1"/>
            </p:cNvSpPr>
            <p:nvPr/>
          </p:nvSpPr>
          <p:spPr bwMode="auto">
            <a:xfrm>
              <a:off x="866" y="4586"/>
              <a:ext cx="286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Make sure the red arrow on the pressure gauge is set to zero.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9" name="Rectangle 40"/>
            <p:cNvSpPr>
              <a:spLocks noChangeArrowheads="1"/>
            </p:cNvSpPr>
            <p:nvPr/>
          </p:nvSpPr>
          <p:spPr bwMode="auto">
            <a:xfrm>
              <a:off x="3668" y="4586"/>
              <a:ext cx="8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61" name="Picture 4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" y="1826"/>
              <a:ext cx="95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42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#7 continued</a:t>
            </a:r>
            <a:endParaRPr lang="en-US" sz="2400" b="0" dirty="0">
              <a:effectLst/>
            </a:endParaRP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460375" y="2535238"/>
            <a:ext cx="6076950" cy="4071938"/>
            <a:chOff x="290" y="1597"/>
            <a:chExt cx="3828" cy="2565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290" y="1598"/>
              <a:ext cx="3744" cy="2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722" y="1597"/>
              <a:ext cx="8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9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807" y="1605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866" y="1597"/>
              <a:ext cx="297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Close the pressure relief valve by turning it clockwise until tight.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3770" y="1597"/>
              <a:ext cx="8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722" y="1753"/>
              <a:ext cx="14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10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807" y="1761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866" y="17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924" y="1753"/>
              <a:ext cx="2501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ump hydraulic hand pump until the specimen distorts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3361" y="1753"/>
              <a:ext cx="11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.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3415" y="1753"/>
              <a:ext cx="13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3487" y="1753"/>
              <a:ext cx="211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ote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3641" y="1753"/>
              <a:ext cx="47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: be sure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866" y="1912"/>
              <a:ext cx="302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hydraulic hoses are set so that the hydraulic cylinder pushes and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866" y="2069"/>
              <a:ext cx="33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doesn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1143" y="2069"/>
              <a:ext cx="274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’t pull.  If the cylinder pulls then relieve the pressure in the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866" y="2226"/>
              <a:ext cx="147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cylinder and reverse the hoses.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2282" y="2226"/>
              <a:ext cx="8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578" y="2462"/>
              <a:ext cx="8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578" y="2701"/>
              <a:ext cx="8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290" y="2939"/>
              <a:ext cx="789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Observations: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1012" y="2939"/>
              <a:ext cx="9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290" y="3198"/>
              <a:ext cx="9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578" y="3198"/>
              <a:ext cx="991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The hoses started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1500" y="3198"/>
              <a:ext cx="9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>
              <a:off x="1529" y="3198"/>
              <a:ext cx="1064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leaking at 3500 psi.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2529" y="3198"/>
              <a:ext cx="9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44" name="Rectangle 33"/>
            <p:cNvSpPr>
              <a:spLocks noChangeArrowheads="1"/>
            </p:cNvSpPr>
            <p:nvPr/>
          </p:nvSpPr>
          <p:spPr bwMode="auto">
            <a:xfrm>
              <a:off x="290" y="3457"/>
              <a:ext cx="634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Conclusion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45" name="Rectangle 34"/>
            <p:cNvSpPr>
              <a:spLocks noChangeArrowheads="1"/>
            </p:cNvSpPr>
            <p:nvPr/>
          </p:nvSpPr>
          <p:spPr bwMode="auto">
            <a:xfrm>
              <a:off x="856" y="3457"/>
              <a:ext cx="101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: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48" name="Rectangle 35"/>
            <p:cNvSpPr>
              <a:spLocks noChangeArrowheads="1"/>
            </p:cNvSpPr>
            <p:nvPr/>
          </p:nvSpPr>
          <p:spPr bwMode="auto">
            <a:xfrm>
              <a:off x="892" y="3457"/>
              <a:ext cx="9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49" name="Rectangle 36"/>
            <p:cNvSpPr>
              <a:spLocks noChangeArrowheads="1"/>
            </p:cNvSpPr>
            <p:nvPr/>
          </p:nvSpPr>
          <p:spPr bwMode="auto">
            <a:xfrm>
              <a:off x="578" y="3718"/>
              <a:ext cx="3540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The steel sample did not deform as much as the aluminum sample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0" name="Rectangle 37"/>
            <p:cNvSpPr>
              <a:spLocks noChangeArrowheads="1"/>
            </p:cNvSpPr>
            <p:nvPr/>
          </p:nvSpPr>
          <p:spPr bwMode="auto">
            <a:xfrm>
              <a:off x="578" y="3897"/>
              <a:ext cx="26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did.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1" name="Rectangle 38"/>
            <p:cNvSpPr>
              <a:spLocks noChangeArrowheads="1"/>
            </p:cNvSpPr>
            <p:nvPr/>
          </p:nvSpPr>
          <p:spPr bwMode="auto">
            <a:xfrm>
              <a:off x="775" y="3897"/>
              <a:ext cx="9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9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181600"/>
            <a:ext cx="5703153" cy="292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6075" y="152400"/>
            <a:ext cx="6172200" cy="929216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#7 continued</a:t>
            </a:r>
            <a:endParaRPr lang="en-US" sz="2400" b="0" dirty="0">
              <a:effectLst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39" y="2110334"/>
            <a:ext cx="5679271" cy="265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8575" y="1656912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Aluminum Compression Test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9845" y="4846594"/>
            <a:ext cx="3355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Steel </a:t>
            </a:r>
            <a:r>
              <a:rPr lang="en-US" sz="1400" dirty="0" err="1" smtClean="0"/>
              <a:t>Compresson</a:t>
            </a:r>
            <a:r>
              <a:rPr lang="en-US" sz="1400" dirty="0" smtClean="0"/>
              <a:t> Test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296182" y="1125575"/>
            <a:ext cx="419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 Acquisition </a:t>
            </a:r>
            <a:r>
              <a:rPr lang="en-US" sz="1600" dirty="0" err="1" smtClean="0"/>
              <a:t>Sotware</a:t>
            </a:r>
            <a:r>
              <a:rPr lang="en-US" sz="1600" dirty="0" smtClean="0"/>
              <a:t> Graphs</a:t>
            </a:r>
          </a:p>
        </p:txBody>
      </p:sp>
    </p:spTree>
    <p:extLst>
      <p:ext uri="{BB962C8B-B14F-4D97-AF65-F5344CB8AC3E}">
        <p14:creationId xmlns:p14="http://schemas.microsoft.com/office/powerpoint/2010/main" val="25837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#7 continued</a:t>
            </a:r>
            <a:endParaRPr lang="en-US" sz="2400" b="0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60" y="3312424"/>
            <a:ext cx="3962400" cy="2971800"/>
          </a:xfrm>
          <a:prstGeom prst="rect">
            <a:avLst/>
          </a:prstGeom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2118" y="5855152"/>
            <a:ext cx="2343242" cy="267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7260" y="2503580"/>
            <a:ext cx="3152960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1860" y="214925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Compression Test </a:t>
            </a:r>
            <a:r>
              <a:rPr lang="en-US" dirty="0" smtClean="0"/>
              <a:t>with aluminum at3500 psi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9035" y="1646830"/>
            <a:ext cx="206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Steel Samples: </a:t>
            </a:r>
          </a:p>
          <a:p>
            <a:pPr algn="ctr"/>
            <a:r>
              <a:rPr lang="en-US" sz="1200" dirty="0" smtClean="0"/>
              <a:t>Tested Sample is on left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544757" y="5521698"/>
            <a:ext cx="197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Aluminum Samples: Tested sample is on left</a:t>
            </a:r>
          </a:p>
        </p:txBody>
      </p:sp>
    </p:spTree>
    <p:extLst>
      <p:ext uri="{BB962C8B-B14F-4D97-AF65-F5344CB8AC3E}">
        <p14:creationId xmlns:p14="http://schemas.microsoft.com/office/powerpoint/2010/main" val="271827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#7 continued</a:t>
            </a:r>
            <a:endParaRPr lang="en-US" sz="2400" b="0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667000"/>
            <a:ext cx="3962400" cy="474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2218765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Compression Test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2899" y="762000"/>
            <a:ext cx="61722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Lab #8</a:t>
            </a:r>
            <a:br>
              <a:rPr lang="en-US" dirty="0" smtClean="0"/>
            </a:br>
            <a:r>
              <a:rPr lang="en-US" dirty="0" smtClean="0"/>
              <a:t>Cantilever Frequency</a:t>
            </a:r>
            <a:br>
              <a:rPr lang="en-US" dirty="0" smtClean="0"/>
            </a:br>
            <a:r>
              <a:rPr lang="en-US" sz="2700" dirty="0" smtClean="0"/>
              <a:t>7/30/13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1" y="1981200"/>
            <a:ext cx="5943600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6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853016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#8 continued</a:t>
            </a:r>
            <a:endParaRPr lang="en-US" sz="2400" b="0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59" y="1981200"/>
            <a:ext cx="4267481" cy="310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93694" y="1143000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Formula: f</a:t>
            </a:r>
            <a:r>
              <a:rPr lang="en-US" dirty="0"/>
              <a:t>=((#</a:t>
            </a:r>
            <a:r>
              <a:rPr lang="en-US" dirty="0" err="1"/>
              <a:t>oscilations</a:t>
            </a:r>
            <a:r>
              <a:rPr lang="en-US" dirty="0"/>
              <a:t>)*(frames/second))/(#frames)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290823"/>
              </p:ext>
            </p:extLst>
          </p:nvPr>
        </p:nvGraphicFramePr>
        <p:xfrm>
          <a:off x="1260399" y="5334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82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#8 continued</a:t>
            </a:r>
            <a:endParaRPr lang="en-US" sz="2400" b="0" dirty="0"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14" y="1685925"/>
            <a:ext cx="39719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837437"/>
              </p:ext>
            </p:extLst>
          </p:nvPr>
        </p:nvGraphicFramePr>
        <p:xfrm>
          <a:off x="1066800" y="5181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56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39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#8 continued</a:t>
            </a:r>
            <a:endParaRPr lang="en-US" sz="2400" b="0" dirty="0">
              <a:effectLst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9436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43" y="3873500"/>
            <a:ext cx="1396313" cy="139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2705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Video of Test of Thinner Material without any units added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193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#1 continued</a:t>
            </a:r>
            <a:endParaRPr lang="en-US" sz="2400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4</a:t>
            </a:fld>
            <a:endParaRPr lang="en-US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5946896" cy="298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6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533400"/>
            <a:ext cx="6172200" cy="2133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/>
              <a:t>Lab #2</a:t>
            </a:r>
            <a:br>
              <a:rPr lang="en-US" sz="3100" dirty="0" smtClean="0"/>
            </a:br>
            <a:r>
              <a:rPr lang="en-US" sz="3100" dirty="0" smtClean="0"/>
              <a:t>Checking the Operation/ Testing the </a:t>
            </a:r>
            <a:r>
              <a:rPr lang="en-US" sz="3100" dirty="0" err="1" smtClean="0"/>
              <a:t>Amatrol</a:t>
            </a:r>
            <a:r>
              <a:rPr lang="en-US" sz="3100" dirty="0" smtClean="0"/>
              <a:t> T9015 </a:t>
            </a:r>
            <a:r>
              <a:rPr lang="en-US" sz="3100" dirty="0" err="1" smtClean="0"/>
              <a:t>Polariscope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200" dirty="0" smtClean="0"/>
              <a:t>6/20/13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775" y="3044825"/>
            <a:ext cx="56642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>
                <a:effectLst/>
              </a:rPr>
              <a:t>Lab #2 continued</a:t>
            </a:r>
            <a:endParaRPr lang="en-US" sz="2400" b="0" dirty="0">
              <a:effectLst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51038"/>
            <a:ext cx="5943600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35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>
                <a:effectLst/>
              </a:rPr>
              <a:t>Lab </a:t>
            </a:r>
            <a:r>
              <a:rPr lang="en-US" sz="2400" b="0" dirty="0" smtClean="0">
                <a:effectLst/>
              </a:rPr>
              <a:t>#2 continued</a:t>
            </a:r>
            <a:endParaRPr lang="en-US" sz="2400" b="0" dirty="0">
              <a:effectLst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3" y="3678214"/>
            <a:ext cx="594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3" y="1600200"/>
            <a:ext cx="59436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0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8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209800"/>
            <a:ext cx="5943600" cy="26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6245" y="794266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Lab #2 continued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50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BC77-294B-4366-8599-C9EEEE195A93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Lab #3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Shear Testing </a:t>
            </a:r>
            <a:r>
              <a:rPr lang="en-US" sz="3200" dirty="0" smtClean="0"/>
              <a:t>and Analysis</a:t>
            </a:r>
            <a:br>
              <a:rPr lang="en-US" sz="3200" dirty="0" smtClean="0"/>
            </a:br>
            <a:r>
              <a:rPr lang="en-US" sz="2200" dirty="0" smtClean="0"/>
              <a:t>06/20/13</a:t>
            </a:r>
            <a:endParaRPr lang="en-US" sz="2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2" y="2438541"/>
            <a:ext cx="5946896" cy="510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8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520</TotalTime>
  <Words>1023</Words>
  <Application>Microsoft Office PowerPoint</Application>
  <PresentationFormat>On-screen Show (4:3)</PresentationFormat>
  <Paragraphs>507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Concourse</vt:lpstr>
      <vt:lpstr>Lab Notebook METC-143</vt:lpstr>
      <vt:lpstr>Lab #1  Verifying the Parts and Specimens for the Amatrol T9014 06/13/2013 </vt:lpstr>
      <vt:lpstr>Lab #1 Continued</vt:lpstr>
      <vt:lpstr>Lab #1 continued</vt:lpstr>
      <vt:lpstr>Lab #2 Checking the Operation/ Testing the Amatrol T9015 Polariscope 6/20/13  </vt:lpstr>
      <vt:lpstr>Lab #2 continued</vt:lpstr>
      <vt:lpstr>Lab #2 continued</vt:lpstr>
      <vt:lpstr>PowerPoint Presentation</vt:lpstr>
      <vt:lpstr>Lab #3 Shear Testing and Analysis 06/20/13</vt:lpstr>
      <vt:lpstr>Lab #3 continued</vt:lpstr>
      <vt:lpstr>Lab #3 continued</vt:lpstr>
      <vt:lpstr>Lab #3 continued</vt:lpstr>
      <vt:lpstr>Lab #3 continued</vt:lpstr>
      <vt:lpstr>Lab #4  Brinell Hardness Test 06/25/13</vt:lpstr>
      <vt:lpstr>Lab #4 continued</vt:lpstr>
      <vt:lpstr>Lab #4 continued</vt:lpstr>
      <vt:lpstr>Lab #4 continued</vt:lpstr>
      <vt:lpstr>Lab #4 continued</vt:lpstr>
      <vt:lpstr>Lab #4 continued</vt:lpstr>
      <vt:lpstr>Lab #5 Tensile Stress Test 7/2/13</vt:lpstr>
      <vt:lpstr>Lab #5 continued</vt:lpstr>
      <vt:lpstr>Lab #5 continued</vt:lpstr>
      <vt:lpstr>Lab #5 continued</vt:lpstr>
      <vt:lpstr>Lab #5 continued</vt:lpstr>
      <vt:lpstr>Lab #5 continued</vt:lpstr>
      <vt:lpstr>Lab #5 continued</vt:lpstr>
      <vt:lpstr>Lab #6 Data Acquisition 7/9/13</vt:lpstr>
      <vt:lpstr>Lab #6 continued</vt:lpstr>
      <vt:lpstr>Lab #6 continued</vt:lpstr>
      <vt:lpstr>Lab #7 Compression Test 7/16/13</vt:lpstr>
      <vt:lpstr>Lab #7 continued</vt:lpstr>
      <vt:lpstr>Lab #7 continued</vt:lpstr>
      <vt:lpstr>Lab #7 continued</vt:lpstr>
      <vt:lpstr>Lab #7 continued</vt:lpstr>
      <vt:lpstr>Lab #7 continued</vt:lpstr>
      <vt:lpstr>Lab #8 Cantilever Frequency 7/30/13 </vt:lpstr>
      <vt:lpstr>Lab #8 continued</vt:lpstr>
      <vt:lpstr>Lab #8 continued</vt:lpstr>
      <vt:lpstr>Lab #8 continued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Notebook METC-143</dc:title>
  <dc:creator>Kevin</dc:creator>
  <cp:lastModifiedBy>Kevin E Keating</cp:lastModifiedBy>
  <cp:revision>32</cp:revision>
  <dcterms:created xsi:type="dcterms:W3CDTF">2013-08-01T13:56:50Z</dcterms:created>
  <dcterms:modified xsi:type="dcterms:W3CDTF">2013-08-01T23:18:17Z</dcterms:modified>
</cp:coreProperties>
</file>